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6"/>
  </p:notesMasterIdLst>
  <p:sldIdLst>
    <p:sldId id="256" r:id="rId3"/>
    <p:sldId id="257" r:id="rId4"/>
    <p:sldId id="266" r:id="rId5"/>
    <p:sldId id="260" r:id="rId6"/>
    <p:sldId id="581" r:id="rId7"/>
    <p:sldId id="282" r:id="rId8"/>
    <p:sldId id="529" r:id="rId9"/>
    <p:sldId id="586" r:id="rId10"/>
    <p:sldId id="587" r:id="rId11"/>
    <p:sldId id="588" r:id="rId12"/>
    <p:sldId id="582" r:id="rId13"/>
    <p:sldId id="583" r:id="rId14"/>
    <p:sldId id="584" r:id="rId15"/>
    <p:sldId id="590" r:id="rId16"/>
    <p:sldId id="585" r:id="rId17"/>
    <p:sldId id="589" r:id="rId18"/>
    <p:sldId id="593" r:id="rId19"/>
    <p:sldId id="594" r:id="rId20"/>
    <p:sldId id="595" r:id="rId21"/>
    <p:sldId id="596" r:id="rId22"/>
    <p:sldId id="599" r:id="rId23"/>
    <p:sldId id="604" r:id="rId24"/>
    <p:sldId id="610" r:id="rId25"/>
    <p:sldId id="269" r:id="rId26"/>
    <p:sldId id="621" r:id="rId27"/>
    <p:sldId id="622" r:id="rId28"/>
    <p:sldId id="609" r:id="rId29"/>
    <p:sldId id="611" r:id="rId30"/>
    <p:sldId id="620" r:id="rId31"/>
    <p:sldId id="612" r:id="rId32"/>
    <p:sldId id="613" r:id="rId33"/>
    <p:sldId id="617" r:id="rId34"/>
    <p:sldId id="597" r:id="rId35"/>
    <p:sldId id="627" r:id="rId36"/>
    <p:sldId id="598" r:id="rId37"/>
    <p:sldId id="608" r:id="rId38"/>
    <p:sldId id="601" r:id="rId39"/>
    <p:sldId id="602" r:id="rId40"/>
    <p:sldId id="603" r:id="rId41"/>
    <p:sldId id="600" r:id="rId42"/>
    <p:sldId id="606" r:id="rId43"/>
    <p:sldId id="607" r:id="rId44"/>
    <p:sldId id="614" r:id="rId45"/>
    <p:sldId id="623" r:id="rId46"/>
    <p:sldId id="625" r:id="rId47"/>
    <p:sldId id="624" r:id="rId48"/>
    <p:sldId id="605" r:id="rId49"/>
    <p:sldId id="626" r:id="rId50"/>
    <p:sldId id="580" r:id="rId51"/>
    <p:sldId id="615" r:id="rId52"/>
    <p:sldId id="618" r:id="rId53"/>
    <p:sldId id="616" r:id="rId54"/>
    <p:sldId id="280" r:id="rId55"/>
  </p:sldIdLst>
  <p:sldSz cx="18288000" cy="10287000"/>
  <p:notesSz cx="10287000" cy="18288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rbel" panose="020B0503020204020204" pitchFamily="34" charset="0"/>
      <p:regular r:id="rId61"/>
      <p:bold r:id="rId62"/>
      <p:italic r:id="rId63"/>
      <p:boldItalic r:id="rId64"/>
    </p:embeddedFont>
    <p:embeddedFont>
      <p:font typeface="Inter" panose="02000503000000020004" pitchFamily="2" charset="0"/>
      <p:regular r:id="rId65"/>
      <p:bold r:id="rId66"/>
    </p:embeddedFont>
    <p:embeddedFont>
      <p:font typeface="Montserrat SemiBold" panose="020F0502020204030204" pitchFamily="34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16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6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7461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94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910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053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325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586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045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880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09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834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844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947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05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46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67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4117187"/>
            <a:ext cx="15773400" cy="1989137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Введение в ООП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71DBEC-682F-8E42-A6B4-B33AC436080A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Классы и объекты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0730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D6831-889B-C647-B06F-F3837443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24" y="2356756"/>
            <a:ext cx="10243425" cy="719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55F06-C3DA-934B-A412-CD3E64408017}"/>
              </a:ext>
            </a:extLst>
          </p:cNvPr>
          <p:cNvSpPr txBox="1"/>
          <p:nvPr/>
        </p:nvSpPr>
        <p:spPr>
          <a:xfrm>
            <a:off x="6235401" y="2336072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 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0E403-3242-4640-A103-B5EB9D49181B}"/>
              </a:ext>
            </a:extLst>
          </p:cNvPr>
          <p:cNvSpPr txBox="1"/>
          <p:nvPr/>
        </p:nvSpPr>
        <p:spPr>
          <a:xfrm>
            <a:off x="14247690" y="2536127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</a:t>
            </a:r>
            <a:r>
              <a:rPr lang="ru-RU" sz="2400" dirty="0"/>
              <a:t>колеса</a:t>
            </a:r>
          </a:p>
        </p:txBody>
      </p:sp>
    </p:spTree>
    <p:extLst>
      <p:ext uri="{BB962C8B-B14F-4D97-AF65-F5344CB8AC3E}">
        <p14:creationId xmlns:p14="http://schemas.microsoft.com/office/powerpoint/2010/main" val="1412585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D6831-889B-C647-B06F-F3837443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425043"/>
            <a:ext cx="4427911" cy="3108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55F06-C3DA-934B-A412-CD3E64408017}"/>
              </a:ext>
            </a:extLst>
          </p:cNvPr>
          <p:cNvSpPr txBox="1"/>
          <p:nvPr/>
        </p:nvSpPr>
        <p:spPr>
          <a:xfrm>
            <a:off x="2844320" y="4057104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 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5B46D-C5EB-2348-8BE5-3B17AA7F87D8}"/>
              </a:ext>
            </a:extLst>
          </p:cNvPr>
          <p:cNvSpPr txBox="1"/>
          <p:nvPr/>
        </p:nvSpPr>
        <p:spPr>
          <a:xfrm>
            <a:off x="2759360" y="7534002"/>
            <a:ext cx="2470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r>
              <a:rPr lang="ru-RU" sz="2400" dirty="0"/>
              <a:t>Расход топлива</a:t>
            </a:r>
          </a:p>
          <a:p>
            <a:r>
              <a:rPr lang="ru-RU" sz="2400" dirty="0"/>
              <a:t>Запас хода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35" y="2993434"/>
            <a:ext cx="2767168" cy="1756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67998-A45C-D84B-ABC9-493560820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708"/>
          <a:stretch/>
        </p:blipFill>
        <p:spPr>
          <a:xfrm>
            <a:off x="8167919" y="6864053"/>
            <a:ext cx="3229246" cy="1989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8D8E8-1931-2149-BDA1-0967494DB07B}"/>
              </a:ext>
            </a:extLst>
          </p:cNvPr>
          <p:cNvSpPr txBox="1"/>
          <p:nvPr/>
        </p:nvSpPr>
        <p:spPr>
          <a:xfrm>
            <a:off x="11600820" y="2864036"/>
            <a:ext cx="3794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+</a:t>
            </a:r>
            <a:r>
              <a:rPr lang="en-US" sz="2400" dirty="0"/>
              <a:t> </a:t>
            </a:r>
            <a:r>
              <a:rPr lang="ru-RU" sz="2400" dirty="0"/>
              <a:t>перевозит пассажиров</a:t>
            </a:r>
          </a:p>
          <a:p>
            <a:r>
              <a:rPr lang="ru-RU" sz="2400" dirty="0"/>
              <a:t>(количество пассажиров)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E998E-35E1-9349-9340-26C5344883D0}"/>
              </a:ext>
            </a:extLst>
          </p:cNvPr>
          <p:cNvSpPr txBox="1"/>
          <p:nvPr/>
        </p:nvSpPr>
        <p:spPr>
          <a:xfrm>
            <a:off x="7454219" y="4457214"/>
            <a:ext cx="2470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r>
              <a:rPr lang="ru-RU" sz="2400" dirty="0"/>
              <a:t>Расход топлива</a:t>
            </a:r>
          </a:p>
          <a:p>
            <a:r>
              <a:rPr lang="ru-RU" sz="2400" dirty="0"/>
              <a:t>Запас хода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691B8-97DF-9E4B-9F04-6AD3204860B2}"/>
              </a:ext>
            </a:extLst>
          </p:cNvPr>
          <p:cNvSpPr txBox="1"/>
          <p:nvPr/>
        </p:nvSpPr>
        <p:spPr>
          <a:xfrm>
            <a:off x="7311994" y="8734331"/>
            <a:ext cx="2470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r>
              <a:rPr lang="ru-RU" sz="2400" dirty="0"/>
              <a:t>Расход топлива</a:t>
            </a:r>
          </a:p>
          <a:p>
            <a:r>
              <a:rPr lang="ru-RU" sz="2400" dirty="0"/>
              <a:t>Запас хода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E83B2-83B7-654D-92FF-23526E5D33D5}"/>
              </a:ext>
            </a:extLst>
          </p:cNvPr>
          <p:cNvSpPr txBox="1"/>
          <p:nvPr/>
        </p:nvSpPr>
        <p:spPr>
          <a:xfrm>
            <a:off x="11600820" y="6878143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+</a:t>
            </a:r>
            <a:r>
              <a:rPr lang="en-US" sz="2400" dirty="0"/>
              <a:t> </a:t>
            </a:r>
            <a:r>
              <a:rPr lang="ru-RU" sz="2400" dirty="0"/>
              <a:t>перевозит груз</a:t>
            </a:r>
          </a:p>
          <a:p>
            <a:r>
              <a:rPr lang="ru-RU" sz="2400" dirty="0"/>
              <a:t>(тоннаж груза)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8EB200-1B77-B549-A549-BADBEB507A49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>
            <a:off x="5685211" y="3871549"/>
            <a:ext cx="2678024" cy="2107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3FA00A-D9E9-A649-928E-736A0565E43C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5685211" y="5979523"/>
            <a:ext cx="2482708" cy="1879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3F65BCD-1E7E-D643-BD63-502C06A25C5D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5229908" y="5057379"/>
            <a:ext cx="2224311" cy="307678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54DFEAF-78C8-FF49-AF24-C3D9D9060DBA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5229908" y="8134167"/>
            <a:ext cx="2082086" cy="1200329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9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16" y="3387271"/>
            <a:ext cx="2767168" cy="175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2E998E-35E1-9349-9340-26C5344883D0}"/>
              </a:ext>
            </a:extLst>
          </p:cNvPr>
          <p:cNvSpPr txBox="1"/>
          <p:nvPr/>
        </p:nvSpPr>
        <p:spPr>
          <a:xfrm>
            <a:off x="1074420" y="5124222"/>
            <a:ext cx="39805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Расход топлива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Запас хода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Количество пассажиров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34817" r="7681" b="14966"/>
          <a:stretch/>
        </p:blipFill>
        <p:spPr>
          <a:xfrm>
            <a:off x="7837714" y="2142308"/>
            <a:ext cx="4624251" cy="18941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F96A7D-9E26-F94E-955D-9DB040D460EB}"/>
              </a:ext>
            </a:extLst>
          </p:cNvPr>
          <p:cNvSpPr txBox="1"/>
          <p:nvPr/>
        </p:nvSpPr>
        <p:spPr>
          <a:xfrm>
            <a:off x="12969295" y="2142308"/>
            <a:ext cx="4253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Расход топлива </a:t>
            </a:r>
            <a:r>
              <a:rPr lang="ru-RU" sz="2400" b="1" dirty="0">
                <a:solidFill>
                  <a:srgbClr val="FF0000"/>
                </a:solidFill>
              </a:rPr>
              <a:t>= 6л/100 км</a:t>
            </a:r>
          </a:p>
          <a:p>
            <a:r>
              <a:rPr lang="ru-RU" sz="2400" dirty="0"/>
              <a:t>Запас хода </a:t>
            </a:r>
            <a:r>
              <a:rPr lang="ru-RU" sz="2400" b="1" dirty="0">
                <a:solidFill>
                  <a:srgbClr val="FF0000"/>
                </a:solidFill>
              </a:rPr>
              <a:t>= 580 км</a:t>
            </a:r>
          </a:p>
          <a:p>
            <a:r>
              <a:rPr lang="ru-RU" sz="2400" dirty="0"/>
              <a:t>Количество пассажиров</a:t>
            </a:r>
            <a:r>
              <a:rPr lang="ru-RU" sz="2400" b="1" dirty="0">
                <a:solidFill>
                  <a:srgbClr val="FF0000"/>
                </a:solidFill>
              </a:rPr>
              <a:t> = 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E5A2F-75A7-7648-8FA4-90A931CBA911}"/>
              </a:ext>
            </a:extLst>
          </p:cNvPr>
          <p:cNvSpPr txBox="1"/>
          <p:nvPr/>
        </p:nvSpPr>
        <p:spPr>
          <a:xfrm>
            <a:off x="9790666" y="1680643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Модель 1</a:t>
            </a: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" t="16213" r="7260" b="16213"/>
          <a:stretch/>
        </p:blipFill>
        <p:spPr>
          <a:xfrm>
            <a:off x="7584785" y="5575525"/>
            <a:ext cx="5130108" cy="22141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C63B15-6E50-E14F-9452-43EB6BA69BEC}"/>
              </a:ext>
            </a:extLst>
          </p:cNvPr>
          <p:cNvSpPr txBox="1"/>
          <p:nvPr/>
        </p:nvSpPr>
        <p:spPr>
          <a:xfrm>
            <a:off x="9916940" y="5113860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Модель </a:t>
            </a:r>
            <a:r>
              <a:rPr lang="en-US" sz="24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9C53F0-CFD2-8F40-A60D-83903B028C97}"/>
              </a:ext>
            </a:extLst>
          </p:cNvPr>
          <p:cNvSpPr txBox="1"/>
          <p:nvPr/>
        </p:nvSpPr>
        <p:spPr>
          <a:xfrm>
            <a:off x="8023295" y="8128456"/>
            <a:ext cx="4424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Расход топлива </a:t>
            </a:r>
            <a:r>
              <a:rPr lang="ru-RU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FF0000"/>
                </a:solidFill>
              </a:rPr>
              <a:t>18</a:t>
            </a:r>
            <a:r>
              <a:rPr lang="ru-RU" sz="2400" b="1" dirty="0">
                <a:solidFill>
                  <a:srgbClr val="FF0000"/>
                </a:solidFill>
              </a:rPr>
              <a:t>л/100 км</a:t>
            </a:r>
          </a:p>
          <a:p>
            <a:r>
              <a:rPr lang="ru-RU" sz="2400" dirty="0"/>
              <a:t>Запас хода </a:t>
            </a:r>
            <a:r>
              <a:rPr lang="ru-RU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  <a:r>
              <a:rPr lang="ru-RU" sz="2400" b="1" dirty="0">
                <a:solidFill>
                  <a:srgbClr val="FF0000"/>
                </a:solidFill>
              </a:rPr>
              <a:t>0 км</a:t>
            </a:r>
          </a:p>
          <a:p>
            <a:r>
              <a:rPr lang="ru-RU" sz="2400" dirty="0"/>
              <a:t>Количество пассажиров</a:t>
            </a:r>
            <a:r>
              <a:rPr lang="ru-RU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>
                <a:solidFill>
                  <a:srgbClr val="FF0000"/>
                </a:solidFill>
              </a:rPr>
              <a:t>7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D96455-636C-A649-82CC-FE78F4A3B10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4933484" y="3089365"/>
            <a:ext cx="2904230" cy="1176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68E32A-90CF-734C-B16C-EA522EF0D07A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flipH="1" flipV="1">
            <a:off x="4933484" y="4265386"/>
            <a:ext cx="2651301" cy="2417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3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23"/>
          <a:stretch/>
        </p:blipFill>
        <p:spPr>
          <a:xfrm>
            <a:off x="1820294" y="3452585"/>
            <a:ext cx="2488827" cy="15696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2E998E-35E1-9349-9340-26C5344883D0}"/>
              </a:ext>
            </a:extLst>
          </p:cNvPr>
          <p:cNvSpPr txBox="1"/>
          <p:nvPr/>
        </p:nvSpPr>
        <p:spPr>
          <a:xfrm>
            <a:off x="1074420" y="5124222"/>
            <a:ext cx="28167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Расход топлива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Запас хода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Тоннаж груза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6" b="7260"/>
          <a:stretch/>
        </p:blipFill>
        <p:spPr>
          <a:xfrm>
            <a:off x="7837714" y="2895489"/>
            <a:ext cx="4624251" cy="27215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F96A7D-9E26-F94E-955D-9DB040D460EB}"/>
              </a:ext>
            </a:extLst>
          </p:cNvPr>
          <p:cNvSpPr txBox="1"/>
          <p:nvPr/>
        </p:nvSpPr>
        <p:spPr>
          <a:xfrm>
            <a:off x="12969295" y="3357154"/>
            <a:ext cx="4424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Расход топлива </a:t>
            </a:r>
            <a:r>
              <a:rPr lang="ru-RU" sz="2400" b="1" dirty="0">
                <a:solidFill>
                  <a:srgbClr val="FF0000"/>
                </a:solidFill>
              </a:rPr>
              <a:t>= 36л/100 км</a:t>
            </a:r>
          </a:p>
          <a:p>
            <a:r>
              <a:rPr lang="ru-RU" sz="2400" dirty="0"/>
              <a:t>Запас хода </a:t>
            </a:r>
            <a:r>
              <a:rPr lang="ru-RU" sz="2400" b="1" dirty="0">
                <a:solidFill>
                  <a:srgbClr val="FF0000"/>
                </a:solidFill>
              </a:rPr>
              <a:t>= 700 км</a:t>
            </a:r>
          </a:p>
          <a:p>
            <a:r>
              <a:rPr lang="ru-RU" sz="2400" dirty="0"/>
              <a:t>Тоннаж груза</a:t>
            </a:r>
            <a:r>
              <a:rPr lang="ru-RU" sz="2400" b="1" dirty="0">
                <a:solidFill>
                  <a:srgbClr val="FF0000"/>
                </a:solidFill>
              </a:rPr>
              <a:t> = 40 тонн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E5A2F-75A7-7648-8FA4-90A931CBA911}"/>
              </a:ext>
            </a:extLst>
          </p:cNvPr>
          <p:cNvSpPr txBox="1"/>
          <p:nvPr/>
        </p:nvSpPr>
        <p:spPr>
          <a:xfrm>
            <a:off x="9646975" y="2420761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Модель 3</a:t>
            </a:r>
            <a:endParaRPr lang="en-US" sz="2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D96455-636C-A649-82CC-FE78F4A3B10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4309121" y="4237416"/>
            <a:ext cx="3528593" cy="18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22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25" y="4870859"/>
            <a:ext cx="2767168" cy="1756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34817" r="7681" b="14966"/>
          <a:stretch/>
        </p:blipFill>
        <p:spPr>
          <a:xfrm>
            <a:off x="9144000" y="6842625"/>
            <a:ext cx="4624251" cy="1894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" t="16213" r="7260" b="16213"/>
          <a:stretch/>
        </p:blipFill>
        <p:spPr>
          <a:xfrm>
            <a:off x="9143999" y="4412931"/>
            <a:ext cx="4624252" cy="221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017D8-F0F8-CD44-B790-9B330DF525EE}"/>
              </a:ext>
            </a:extLst>
          </p:cNvPr>
          <p:cNvSpPr txBox="1"/>
          <p:nvPr/>
        </p:nvSpPr>
        <p:spPr>
          <a:xfrm>
            <a:off x="2928353" y="230599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EDB25-DF3A-5147-9DDD-2F91CCE688C4}"/>
              </a:ext>
            </a:extLst>
          </p:cNvPr>
          <p:cNvSpPr txBox="1"/>
          <p:nvPr/>
        </p:nvSpPr>
        <p:spPr>
          <a:xfrm>
            <a:off x="10978269" y="2305992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149893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48" y="7017998"/>
            <a:ext cx="2767168" cy="1756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34817" r="7681" b="14966"/>
          <a:stretch/>
        </p:blipFill>
        <p:spPr>
          <a:xfrm>
            <a:off x="7759337" y="8111650"/>
            <a:ext cx="4624251" cy="1894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" t="16213" r="7260" b="16213"/>
          <a:stretch/>
        </p:blipFill>
        <p:spPr>
          <a:xfrm>
            <a:off x="7759336" y="5681956"/>
            <a:ext cx="4624252" cy="221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017D8-F0F8-CD44-B790-9B330DF525EE}"/>
              </a:ext>
            </a:extLst>
          </p:cNvPr>
          <p:cNvSpPr txBox="1"/>
          <p:nvPr/>
        </p:nvSpPr>
        <p:spPr>
          <a:xfrm>
            <a:off x="2849976" y="5220289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EDB25-DF3A-5147-9DDD-2F91CCE688C4}"/>
              </a:ext>
            </a:extLst>
          </p:cNvPr>
          <p:cNvSpPr txBox="1"/>
          <p:nvPr/>
        </p:nvSpPr>
        <p:spPr>
          <a:xfrm>
            <a:off x="9580543" y="522029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29299"/>
            <a:ext cx="16808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Наследование вводит иерархию "общее/частное", в которой объект наследует от одного или нескольких общих классов.</a:t>
            </a:r>
          </a:p>
          <a:p>
            <a:r>
              <a:rPr lang="ru-RU" sz="2400" dirty="0"/>
              <a:t>Класс – это тип объекта</a:t>
            </a:r>
          </a:p>
          <a:p>
            <a:r>
              <a:rPr lang="ru-RU" sz="2400" dirty="0"/>
              <a:t>Экземпляр – отдельный объект определенного типа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15EB59-3874-7B4A-B6B5-2CD0C39E6495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4711416" y="6910251"/>
            <a:ext cx="3047920" cy="985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60A23-F18B-3D46-9B80-896B3E89AC40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4711416" y="7896113"/>
            <a:ext cx="3047921" cy="1162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DCF2A-551C-7E43-A3AA-C00935EB0324}"/>
              </a:ext>
            </a:extLst>
          </p:cNvPr>
          <p:cNvSpPr txBox="1"/>
          <p:nvPr/>
        </p:nvSpPr>
        <p:spPr>
          <a:xfrm>
            <a:off x="5114972" y="6558202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Наследование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085C-0EA0-8A48-BECB-25B15A45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5CF85-6193-2E4A-9EF8-C6C573CDA031}"/>
              </a:ext>
            </a:extLst>
          </p:cNvPr>
          <p:cNvSpPr txBox="1"/>
          <p:nvPr/>
        </p:nvSpPr>
        <p:spPr>
          <a:xfrm>
            <a:off x="2508319" y="2075160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Язык </a:t>
            </a:r>
            <a:r>
              <a:rPr lang="en-US" sz="2400" dirty="0"/>
              <a:t>UML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096FC-EA2D-EB47-BF89-B34D5A69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96" y="3548742"/>
            <a:ext cx="7499169" cy="49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Атрибуты</a:t>
            </a:r>
            <a:b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Классов и объектов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Инкапсуляция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47032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</a:t>
            </a:r>
            <a:r>
              <a:rPr lang="en-US" dirty="0"/>
              <a:t> </a:t>
            </a:r>
            <a:r>
              <a:rPr lang="ru-RU" dirty="0"/>
              <a:t>класса и объекта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6100353"/>
            <a:ext cx="2767168" cy="1756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4" t="16213" r="7260" b="16213"/>
          <a:stretch/>
        </p:blipFill>
        <p:spPr>
          <a:xfrm>
            <a:off x="9481580" y="5938667"/>
            <a:ext cx="4624252" cy="221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017D8-F0F8-CD44-B790-9B330DF525EE}"/>
              </a:ext>
            </a:extLst>
          </p:cNvPr>
          <p:cNvSpPr txBox="1"/>
          <p:nvPr/>
        </p:nvSpPr>
        <p:spPr>
          <a:xfrm>
            <a:off x="2163029" y="547700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EDB25-DF3A-5147-9DDD-2F91CCE688C4}"/>
              </a:ext>
            </a:extLst>
          </p:cNvPr>
          <p:cNvSpPr txBox="1"/>
          <p:nvPr/>
        </p:nvSpPr>
        <p:spPr>
          <a:xfrm>
            <a:off x="11179596" y="5315316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50961-F3E4-A244-9AAF-F34A7A3AC553}"/>
              </a:ext>
            </a:extLst>
          </p:cNvPr>
          <p:cNvSpPr txBox="1"/>
          <p:nvPr/>
        </p:nvSpPr>
        <p:spPr>
          <a:xfrm>
            <a:off x="1257300" y="2336527"/>
            <a:ext cx="16756380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Атрибуты классов </a:t>
            </a:r>
            <a:r>
              <a:rPr lang="ru-RU" sz="2400" dirty="0"/>
              <a:t>— это переменные, определенные внутри класса, но вне любых методов. Эти атрибуты являются общими для всех экземпляров (объектов) этого класса. Они принадлежат самому классу, а не конкретному объекту.</a:t>
            </a: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Атрибуты объектов </a:t>
            </a:r>
            <a:r>
              <a:rPr lang="ru-RU" sz="2400" dirty="0"/>
              <a:t>— это переменные, которые принадлежат конкретному экземпляру класса. Они определяются внутри методов, обычно внутри метода __</a:t>
            </a:r>
            <a:r>
              <a:rPr lang="en-US" sz="2400" dirty="0" err="1"/>
              <a:t>init</a:t>
            </a:r>
            <a:r>
              <a:rPr lang="en-US" sz="2400" dirty="0"/>
              <a:t>__, </a:t>
            </a:r>
            <a:r>
              <a:rPr lang="ru-RU" sz="2400" dirty="0"/>
              <a:t>который является конструктором класса.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366EA-F54C-FE47-8366-B6703DD0A699}"/>
              </a:ext>
            </a:extLst>
          </p:cNvPr>
          <p:cNvSpPr txBox="1"/>
          <p:nvPr/>
        </p:nvSpPr>
        <p:spPr>
          <a:xfrm>
            <a:off x="2891309" y="7856582"/>
            <a:ext cx="7723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wheels = 4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класса</a:t>
            </a:r>
          </a:p>
          <a:p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self, color, model):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color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</a:p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model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73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</a:t>
            </a:r>
            <a:r>
              <a:rPr lang="en-US" dirty="0"/>
              <a:t> </a:t>
            </a:r>
            <a:r>
              <a:rPr lang="ru-RU" dirty="0"/>
              <a:t>класса и объекта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334A0-15F4-DF4D-9ACE-56A01DE8E876}"/>
              </a:ext>
            </a:extLst>
          </p:cNvPr>
          <p:cNvSpPr txBox="1"/>
          <p:nvPr/>
        </p:nvSpPr>
        <p:spPr>
          <a:xfrm>
            <a:off x="1257300" y="2207624"/>
            <a:ext cx="16756380" cy="13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Различия и доступ</a:t>
            </a: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Атрибуты класса можно изменять для всех экземпляров класса одновременно.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Атрибуты объекта уникальны для каждого экземпляра и могут иметь разные значения.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9D0EB-F7E0-FB42-966E-D991C7CA193D}"/>
              </a:ext>
            </a:extLst>
          </p:cNvPr>
          <p:cNvSpPr txBox="1"/>
          <p:nvPr/>
        </p:nvSpPr>
        <p:spPr>
          <a:xfrm>
            <a:off x="1257300" y="4020115"/>
            <a:ext cx="77234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wheels = 4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класса</a:t>
            </a:r>
          </a:p>
          <a:p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self, color, model):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color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</a:p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model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</a:p>
          <a:p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Создаем два объекта класса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car1 = Car(</a:t>
            </a:r>
            <a:r>
              <a:rPr lang="en-US" sz="2000" dirty="0">
                <a:solidFill>
                  <a:srgbClr val="F484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'red'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F484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'Toyota'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car2 = Car(</a:t>
            </a:r>
            <a:r>
              <a:rPr lang="en-US" sz="2000" dirty="0">
                <a:solidFill>
                  <a:srgbClr val="F484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'blue'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F484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'Honda'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Доступ к атрибутам объекта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print(car1.color)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red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print(car2.model)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Honda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Доступ к атрибуту класса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Car.wheels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0A6AD-0FA7-7B44-90E2-5A7238EF9354}"/>
              </a:ext>
            </a:extLst>
          </p:cNvPr>
          <p:cNvSpPr txBox="1"/>
          <p:nvPr/>
        </p:nvSpPr>
        <p:spPr>
          <a:xfrm>
            <a:off x="8108442" y="7571544"/>
            <a:ext cx="7723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Изменение атрибута класса и объекта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car1.color = 'green’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Изменение атрибута объекта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Car.wheels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6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Изменение атрибута класса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0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Инкапсуляция</a:t>
            </a:r>
            <a:r>
              <a:rPr lang="ru-RU" sz="2400" dirty="0"/>
              <a:t> – концепция направленная на </a:t>
            </a:r>
            <a:r>
              <a:rPr lang="ru-RU" sz="2400" b="1" dirty="0"/>
              <a:t>скрытие внутреннего состояния объекта </a:t>
            </a:r>
            <a:r>
              <a:rPr lang="ru-RU" sz="2400" dirty="0"/>
              <a:t>и обеспечение контролируемого доступа к этому состоянию. Инкапсуляция позволяет создавать классы, которые управляют доступом к своим данным и методам, предоставляя интерфейс для взаимодействия с объектом.</a:t>
            </a:r>
          </a:p>
          <a:p>
            <a:endParaRPr lang="ru-RU" sz="2400" dirty="0"/>
          </a:p>
          <a:p>
            <a:r>
              <a:rPr lang="ru-RU" sz="2400" b="1" dirty="0"/>
              <a:t>Основные аспекты инкапсуляции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Сокрытие данных: Данные объекта (атрибуты) скрыты от прямого доступа извне. Это помогает защитить данные от некорректного использования.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C694E-A302-BA40-BC61-848A294AEF8B}"/>
              </a:ext>
            </a:extLst>
          </p:cNvPr>
          <p:cNvSpPr txBox="1"/>
          <p:nvPr/>
        </p:nvSpPr>
        <p:spPr>
          <a:xfrm>
            <a:off x="1257300" y="5143500"/>
            <a:ext cx="129812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Методы доступа: Доступ к скрытым данным осуществляется через методы, также известные как геттеры и сеттеры.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Контроль доступа: Позволяет контролировать, кто и как может взаимодействовать с данными объекта.</a:t>
            </a:r>
          </a:p>
          <a:p>
            <a:endParaRPr lang="ru-RU" sz="2400" dirty="0"/>
          </a:p>
          <a:p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инкапсуляция реализуется с помощью соглашений об именовании и специальных методов:</a:t>
            </a:r>
          </a:p>
          <a:p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Публичные атрибуты</a:t>
            </a:r>
            <a:r>
              <a:rPr lang="ru-RU" sz="2400" dirty="0"/>
              <a:t>: Доступны извне и обозначаются обычными именами.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Приватные атрибуты</a:t>
            </a:r>
            <a:r>
              <a:rPr lang="ru-RU" sz="2400" dirty="0"/>
              <a:t>: Доступ ограничен, такие атрибуты обозначаются начальным символом подчеркивания _ (</a:t>
            </a:r>
            <a:r>
              <a:rPr lang="en-US" sz="2400" dirty="0"/>
              <a:t>protected) </a:t>
            </a:r>
            <a:r>
              <a:rPr lang="ru-RU" sz="2400" dirty="0"/>
              <a:t>или двойным подчеркиванием __ (</a:t>
            </a:r>
            <a:r>
              <a:rPr lang="en-US" sz="2400" dirty="0"/>
              <a:t>private).</a:t>
            </a: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9D0EB-F7E0-FB42-966E-D991C7CA193D}"/>
              </a:ext>
            </a:extLst>
          </p:cNvPr>
          <p:cNvSpPr txBox="1"/>
          <p:nvPr/>
        </p:nvSpPr>
        <p:spPr>
          <a:xfrm>
            <a:off x="1257300" y="2387257"/>
            <a:ext cx="11335294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name, age):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Публичный атрибут</a:t>
            </a:r>
          </a:p>
          <a:p>
            <a:r>
              <a:rPr lang="ru-RU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self.__age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Приватный атрибут</a:t>
            </a:r>
          </a:p>
          <a:p>
            <a:endParaRPr lang="ru-RU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get_age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self.__age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set_age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age):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age &gt;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self.__age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print("Age must be positive")</a:t>
            </a: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Создание объекта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= Person("Alice", 30)</a:t>
            </a: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Доступ к публичному атрибуту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person.name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Alice</a:t>
            </a: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Попытка доступа к приватному атрибуту (ошибка)</a:t>
            </a:r>
          </a:p>
          <a:p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person.__age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# </a:t>
            </a:r>
            <a:r>
              <a:rPr lang="en-US" sz="2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AttributeError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3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Классы и наследование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01 -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Classes.py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 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Атрибуты: класса и объекта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02 -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Attributes.py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Атрибуты: публичные и приватные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03 -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Public_private_attributes.py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UML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диаграмма наследования</a:t>
            </a:r>
            <a:endParaRPr lang="en-US" sz="24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9124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наследование в объектно-ориентированном программировании и как оно используется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?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Какой метод используется для вызова конструктора базового класса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происходит, если производный класс не переопределяет метод базового класса?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отличаются атрибуты класса от атрибутов объекта?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изменить значение атрибута класса и как это влияет на экземпляры класса?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изменить значение атрибута класса через экземпляр класса?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 dirty="0"/>
              <a:t>Ответы на в</a:t>
            </a:r>
            <a:r>
              <a:rPr lang="en" dirty="0" err="1"/>
              <a:t>опросы</a:t>
            </a:r>
            <a:r>
              <a:rPr lang="en" dirty="0"/>
              <a:t> </a:t>
            </a:r>
            <a:r>
              <a:rPr lang="en" dirty="0" err="1"/>
              <a:t>для</a:t>
            </a:r>
            <a:r>
              <a:rPr lang="en" dirty="0"/>
              <a:t> </a:t>
            </a:r>
            <a:r>
              <a:rPr lang="en" dirty="0" err="1"/>
              <a:t>студентов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9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наследование в объектно-ориентированном программировании и как оно используется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Наследование — это механизм, который позволяет одному классу (производному или подклассу) наследовать атрибуты и методы другого класса (базового или суперкласса). Это позволяет переиспользовать код и создавать иерархии классов.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Какой метод используется для вызова конструктора базового класса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super()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используется для вызова конструктора базового класса.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происходит, если производный класс не переопределяет метод базового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класса? </a:t>
            </a:r>
            <a:br>
              <a:rPr lang="ru-RU" sz="28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Если производный класс не переопределяет метод базового класса, будет использоваться реализация метода из </a:t>
            </a:r>
            <a:br>
              <a:rPr lang="ru-RU" sz="20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базового класса.</a:t>
            </a:r>
          </a:p>
        </p:txBody>
      </p:sp>
    </p:spTree>
    <p:extLst>
      <p:ext uri="{BB962C8B-B14F-4D97-AF65-F5344CB8AC3E}">
        <p14:creationId xmlns:p14="http://schemas.microsoft.com/office/powerpoint/2010/main" val="365914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9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отличаются атрибуты класса от атрибутов объекта?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Атрибуты класса принадлежат классу и общие для всех экземпляров класса, в то время как атрибуты объекта принадлежат конкретному экземпляру класса.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изменить значение атрибута класса и как это влияет на экземпляры класса?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Изменение значения атрибута класса через имя класса влияет на все экземпляры класса.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изменить значение атрибута класса через экземпляр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класса?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Изменение значения атрибута класса через экземпляр создаст новый атрибут для этого экземпляра, не изменяя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атрибут класса.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3005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Атрибуты класса и объекта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82277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exercises/01 -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Classes.py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02 -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Attributes.py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03 -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Public_private_attributes.py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20-30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Классы и наследование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01 -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Classes.py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базовый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Person`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атрибутами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name`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age`.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Затем создайте два производных класса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Student`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Teacher`.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Student`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иметь дополнительный атрибут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student_id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Teacher` —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subject`.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методы для вывода информации о каждом объекте.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Vehicle`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атрибутами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make`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model`.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производный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Car`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дополнительным атрибутом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num_doors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(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количество дверей) и производный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Motorcycle`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атрибутом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has_sidecar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(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имеет ли мотоцикл коляску). Реализуйте метод, который выводит полное описание транспортного средства.</a:t>
            </a:r>
          </a:p>
        </p:txBody>
      </p:sp>
    </p:spTree>
    <p:extLst>
      <p:ext uri="{BB962C8B-B14F-4D97-AF65-F5344CB8AC3E}">
        <p14:creationId xmlns:p14="http://schemas.microsoft.com/office/powerpoint/2010/main" val="381536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2. Атрибуты: класса и объекта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02 -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Attributes.py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Library`,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у которого будет атрибут класса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атрибут объекта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books` (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список книг в данной библиотеке). Реализуйте методы для добавления книги в библиотеку и вывода общего количества книг во всех библиотеках.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Company`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атрибутом класса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company_name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атрибутом объекта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employees` (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список сотрудников). Реализуйте методы для добавления сотрудника и вывода списка всех сотрудников данной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1553537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3. Атрибуты: публичные и приватные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03 -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Public_private_attributes.py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BankAccount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публичным атрибутом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owner`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приватным атрибутом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balance`.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методы для внесения депозита и снятия денег, обеспечивая корректность операций (например, нельзя снять больше, чем есть на балансе).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Product`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публичным атрибутом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name`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приватным атрибутом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price`.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методы для получения и изменения цены, добавив проверки на корректность (цена не может быть отрицательной).</a:t>
            </a:r>
            <a:endParaRPr lang="en-US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933171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85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Перерыв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388882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</a:t>
            </a:r>
            <a:b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Класса</a:t>
            </a:r>
          </a:p>
        </p:txBody>
      </p:sp>
    </p:spTree>
    <p:extLst>
      <p:ext uri="{BB962C8B-B14F-4D97-AF65-F5344CB8AC3E}">
        <p14:creationId xmlns:p14="http://schemas.microsoft.com/office/powerpoint/2010/main" val="1217631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334A0-15F4-DF4D-9ACE-56A01DE8E876}"/>
              </a:ext>
            </a:extLst>
          </p:cNvPr>
          <p:cNvSpPr txBox="1"/>
          <p:nvPr/>
        </p:nvSpPr>
        <p:spPr>
          <a:xfrm>
            <a:off x="1257300" y="2207624"/>
            <a:ext cx="16756380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Методы классов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это функции, которые определены внутри класса и предназначены для выполнения действий с объектами этого класса. Методы могут взаимодействовать с атрибутами класса и его экземпляров. 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Типы методов классов: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Обычные методы (</a:t>
            </a:r>
            <a:r>
              <a:rPr lang="en-US" sz="2400" dirty="0"/>
              <a:t>Instance Methods)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Методы класса (</a:t>
            </a:r>
            <a:r>
              <a:rPr lang="en-US" sz="2400" dirty="0"/>
              <a:t>Class Methods)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Статические методы (</a:t>
            </a:r>
            <a:r>
              <a:rPr lang="en-US" sz="2400" dirty="0"/>
              <a:t>Static Methods)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8C1C1-5557-9747-BF72-C991C1D53F80}"/>
              </a:ext>
            </a:extLst>
          </p:cNvPr>
          <p:cNvSpPr txBox="1"/>
          <p:nvPr/>
        </p:nvSpPr>
        <p:spPr>
          <a:xfrm>
            <a:off x="1257300" y="5680333"/>
            <a:ext cx="12989378" cy="404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Обычные методы </a:t>
            </a:r>
            <a:r>
              <a:rPr lang="ru-RU" sz="2400" dirty="0"/>
              <a:t>используются для работы с атрибутами конкретного экземпляра класса.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Методы класса </a:t>
            </a:r>
            <a:r>
              <a:rPr lang="ru-RU" sz="2400" dirty="0"/>
              <a:t>используются для работы с атрибутами самого класса и часто применяются для создания фабричных методов.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Статические методы </a:t>
            </a:r>
            <a:r>
              <a:rPr lang="ru-RU" sz="2400" dirty="0"/>
              <a:t>используются, когда метод не нуждается в доступе к атрибутам экземпляра или класса. Они удобны для организации вспомогательных функций внутри класса.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4519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 </a:t>
            </a:r>
            <a:r>
              <a:rPr lang="en-US" dirty="0"/>
              <a:t>self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334A0-15F4-DF4D-9ACE-56A01DE8E876}"/>
              </a:ext>
            </a:extLst>
          </p:cNvPr>
          <p:cNvSpPr txBox="1"/>
          <p:nvPr/>
        </p:nvSpPr>
        <p:spPr>
          <a:xfrm>
            <a:off x="1257300" y="2207624"/>
            <a:ext cx="16756380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Параметр</a:t>
            </a:r>
            <a:r>
              <a:rPr lang="ru-RU" sz="2400" b="1" dirty="0"/>
              <a:t> </a:t>
            </a:r>
            <a:r>
              <a:rPr lang="en-US" sz="2400" b="1" dirty="0"/>
              <a:t>self </a:t>
            </a:r>
            <a:r>
              <a:rPr lang="ru-RU" sz="2400" dirty="0"/>
              <a:t>в методах класса используется для ссылки на текущий экземпляр класса. Когда вы вызываете метод объекта, </a:t>
            </a:r>
            <a:r>
              <a:rPr lang="en-US" sz="2400" dirty="0"/>
              <a:t>Python </a:t>
            </a:r>
            <a:r>
              <a:rPr lang="ru-RU" sz="2400" dirty="0"/>
              <a:t>автоматически передает этот объект как первый аргумент метода.</a:t>
            </a:r>
            <a:r>
              <a:rPr lang="ru-RU" sz="2400" b="1" dirty="0"/>
              <a:t> </a:t>
            </a:r>
          </a:p>
          <a:p>
            <a:pPr>
              <a:lnSpc>
                <a:spcPct val="120000"/>
              </a:lnSpc>
            </a:pPr>
            <a:endParaRPr lang="ru-RU" sz="2400" b="1" dirty="0"/>
          </a:p>
          <a:p>
            <a:pPr>
              <a:lnSpc>
                <a:spcPct val="120000"/>
              </a:lnSpc>
            </a:pPr>
            <a:r>
              <a:rPr lang="ru-RU" sz="2400" b="1" dirty="0"/>
              <a:t>Почему важно использовать </a:t>
            </a:r>
            <a:r>
              <a:rPr lang="en-US" sz="2400" b="1" dirty="0"/>
              <a:t>self</a:t>
            </a:r>
            <a:endParaRPr lang="ru-RU" sz="2400" b="1" dirty="0"/>
          </a:p>
          <a:p>
            <a:pPr>
              <a:lnSpc>
                <a:spcPct val="120000"/>
              </a:lnSpc>
            </a:pPr>
            <a:endParaRPr lang="en-US" sz="2400" b="1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Связь методов и атрибутов с объектом: </a:t>
            </a:r>
            <a:r>
              <a:rPr lang="ru-RU" sz="2400" dirty="0"/>
              <a:t>Использование </a:t>
            </a:r>
            <a:r>
              <a:rPr lang="en-US" sz="2400" b="1" dirty="0"/>
              <a:t>self</a:t>
            </a:r>
            <a:r>
              <a:rPr lang="en-US" sz="2400" dirty="0"/>
              <a:t> </a:t>
            </a:r>
            <a:r>
              <a:rPr lang="ru-RU" sz="2400" dirty="0"/>
              <a:t>позволяет методам внутри класса получать доступ и модифицировать атрибуты, которые принадлежат конкретному экземпляру класса.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BABA9-4010-2843-9904-2D80ADAF0623}"/>
              </a:ext>
            </a:extLst>
          </p:cNvPr>
          <p:cNvSpPr txBox="1"/>
          <p:nvPr/>
        </p:nvSpPr>
        <p:spPr>
          <a:xfrm>
            <a:off x="1257300" y="5574050"/>
            <a:ext cx="12719957" cy="13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Разделение данных между экземплярами: </a:t>
            </a:r>
            <a:r>
              <a:rPr lang="ru-RU" sz="2400" dirty="0"/>
              <a:t>Без использования </a:t>
            </a:r>
            <a:r>
              <a:rPr lang="en-US" sz="2400" b="1" dirty="0"/>
              <a:t>self</a:t>
            </a:r>
            <a:r>
              <a:rPr lang="en-US" sz="2400" dirty="0"/>
              <a:t> </a:t>
            </a:r>
            <a:r>
              <a:rPr lang="ru-RU" sz="2400" dirty="0"/>
              <a:t>все атрибуты и методы будут принадлежать классу, а не отдельным экземплярам, что сделает их общими для всех экземпляров и приведет к непредсказуемым результатам.</a:t>
            </a:r>
          </a:p>
        </p:txBody>
      </p:sp>
    </p:spTree>
    <p:extLst>
      <p:ext uri="{BB962C8B-B14F-4D97-AF65-F5344CB8AC3E}">
        <p14:creationId xmlns:p14="http://schemas.microsoft.com/office/powerpoint/2010/main" val="1819465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76D0-AA09-3443-95D6-BB5936F1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Обычные методы (</a:t>
            </a:r>
            <a:r>
              <a:rPr lang="en-US" dirty="0"/>
              <a:t>Instance Methods)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95E9E-9B8F-A847-9595-2346B6A822E6}"/>
              </a:ext>
            </a:extLst>
          </p:cNvPr>
          <p:cNvSpPr txBox="1"/>
          <p:nvPr/>
        </p:nvSpPr>
        <p:spPr>
          <a:xfrm>
            <a:off x="1257300" y="2207624"/>
            <a:ext cx="16756380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Обычные методы </a:t>
            </a:r>
            <a:r>
              <a:rPr lang="ru-RU" sz="2400" dirty="0"/>
              <a:t>работают с экземплярами класса и имеют доступ к их атрибутам.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Первый параметр таких методов — это всегда </a:t>
            </a:r>
            <a:r>
              <a:rPr lang="en-US" sz="2400" b="1" i="1" dirty="0"/>
              <a:t>self</a:t>
            </a:r>
            <a:r>
              <a:rPr lang="en-US" sz="2400" dirty="0"/>
              <a:t>, </a:t>
            </a:r>
            <a:r>
              <a:rPr lang="ru-RU" sz="2400" dirty="0"/>
              <a:t>который ссылается на текущий экземпляр класса.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89E33-C51A-9E41-A2CB-9774F49283BA}"/>
              </a:ext>
            </a:extLst>
          </p:cNvPr>
          <p:cNvSpPr txBox="1"/>
          <p:nvPr/>
        </p:nvSpPr>
        <p:spPr>
          <a:xfrm>
            <a:off x="1257300" y="4107001"/>
            <a:ext cx="9245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wheels = 4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класса</a:t>
            </a:r>
          </a:p>
          <a:p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self, model, year):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model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self.year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year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display_info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f"Model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self.model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Year: {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self.year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 = Car("Toyota", 2020)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car.display_info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Model: Toyota, Year: 2020</a:t>
            </a:r>
          </a:p>
        </p:txBody>
      </p:sp>
    </p:spTree>
    <p:extLst>
      <p:ext uri="{BB962C8B-B14F-4D97-AF65-F5344CB8AC3E}">
        <p14:creationId xmlns:p14="http://schemas.microsoft.com/office/powerpoint/2010/main" val="4263873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76D0-AA09-3443-95D6-BB5936F1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класса (</a:t>
            </a:r>
            <a:r>
              <a:rPr lang="en-US" dirty="0"/>
              <a:t>Class Methods)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95E9E-9B8F-A847-9595-2346B6A822E6}"/>
              </a:ext>
            </a:extLst>
          </p:cNvPr>
          <p:cNvSpPr txBox="1"/>
          <p:nvPr/>
        </p:nvSpPr>
        <p:spPr>
          <a:xfrm>
            <a:off x="1257300" y="2207624"/>
            <a:ext cx="16756380" cy="13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Методы класса </a:t>
            </a:r>
            <a:r>
              <a:rPr lang="ru-RU" sz="2400" dirty="0"/>
              <a:t>работают с самим классом, а не с его экземплярами. 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Первый параметр таких методов — это </a:t>
            </a:r>
            <a:r>
              <a:rPr lang="en-US" sz="2400" b="1" i="1" dirty="0" err="1"/>
              <a:t>cls</a:t>
            </a:r>
            <a:r>
              <a:rPr lang="en-US" sz="2400" dirty="0"/>
              <a:t>, </a:t>
            </a:r>
            <a:r>
              <a:rPr lang="ru-RU" sz="2400" dirty="0"/>
              <a:t>который ссылается на сам класс. Методы класса обозначаются декоратором </a:t>
            </a:r>
            <a:r>
              <a:rPr lang="ru-RU" sz="2400" b="1" i="1" dirty="0"/>
              <a:t>@</a:t>
            </a:r>
            <a:r>
              <a:rPr lang="en-US" sz="2400" b="1" i="1" dirty="0" err="1"/>
              <a:t>classmethod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89E33-C51A-9E41-A2CB-9774F49283BA}"/>
              </a:ext>
            </a:extLst>
          </p:cNvPr>
          <p:cNvSpPr txBox="1"/>
          <p:nvPr/>
        </p:nvSpPr>
        <p:spPr>
          <a:xfrm>
            <a:off x="1257300" y="4472761"/>
            <a:ext cx="9245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wheels = 4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класса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change_wheel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new_wheel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cls.wheels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new_wheels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Car.change_wheels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Car.wheels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6</a:t>
            </a:r>
          </a:p>
        </p:txBody>
      </p:sp>
    </p:spTree>
    <p:extLst>
      <p:ext uri="{BB962C8B-B14F-4D97-AF65-F5344CB8AC3E}">
        <p14:creationId xmlns:p14="http://schemas.microsoft.com/office/powerpoint/2010/main" val="4045502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76D0-AA09-3443-95D6-BB5936F1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методы (</a:t>
            </a:r>
            <a:r>
              <a:rPr lang="en-US" dirty="0"/>
              <a:t>Static Methods)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95E9E-9B8F-A847-9595-2346B6A822E6}"/>
              </a:ext>
            </a:extLst>
          </p:cNvPr>
          <p:cNvSpPr txBox="1"/>
          <p:nvPr/>
        </p:nvSpPr>
        <p:spPr>
          <a:xfrm>
            <a:off x="1257300" y="2207624"/>
            <a:ext cx="16756380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Статические методы</a:t>
            </a:r>
            <a:r>
              <a:rPr lang="ru-RU" sz="2400" dirty="0"/>
              <a:t> не имеют доступа ни к атрибутам экземпляра (</a:t>
            </a:r>
            <a:r>
              <a:rPr lang="en-US" sz="2400" b="1" i="1" dirty="0"/>
              <a:t>self</a:t>
            </a:r>
            <a:r>
              <a:rPr lang="en-US" sz="2400" dirty="0"/>
              <a:t>), </a:t>
            </a:r>
            <a:r>
              <a:rPr lang="ru-RU" sz="2400" dirty="0"/>
              <a:t>ни к атрибутам класса (</a:t>
            </a:r>
            <a:r>
              <a:rPr lang="en-US" sz="2400" b="1" i="1" dirty="0" err="1"/>
              <a:t>cls</a:t>
            </a:r>
            <a:r>
              <a:rPr lang="en-US" sz="2400" dirty="0"/>
              <a:t>). </a:t>
            </a:r>
            <a:r>
              <a:rPr lang="ru-RU" sz="2400" dirty="0"/>
              <a:t>Они функционируют как обычные функции, но принадлежат классу. Обозначаются декоратором </a:t>
            </a:r>
            <a:r>
              <a:rPr lang="ru-RU" sz="2400" b="1" i="1" dirty="0"/>
              <a:t>@</a:t>
            </a:r>
            <a:r>
              <a:rPr lang="en-US" sz="2400" b="1" i="1" dirty="0" err="1"/>
              <a:t>staticmethod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89E33-C51A-9E41-A2CB-9774F49283BA}"/>
              </a:ext>
            </a:extLst>
          </p:cNvPr>
          <p:cNvSpPr txBox="1"/>
          <p:nvPr/>
        </p:nvSpPr>
        <p:spPr>
          <a:xfrm>
            <a:off x="1257300" y="4472761"/>
            <a:ext cx="92452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ru-RU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staticmethod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is_motorized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True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Car.is_motorized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</p:txBody>
      </p:sp>
    </p:spTree>
    <p:extLst>
      <p:ext uri="{BB962C8B-B14F-4D97-AF65-F5344CB8AC3E}">
        <p14:creationId xmlns:p14="http://schemas.microsoft.com/office/powerpoint/2010/main" val="93361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Полиморфизм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18982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334A0-15F4-DF4D-9ACE-56A01DE8E876}"/>
              </a:ext>
            </a:extLst>
          </p:cNvPr>
          <p:cNvSpPr txBox="1"/>
          <p:nvPr/>
        </p:nvSpPr>
        <p:spPr>
          <a:xfrm>
            <a:off x="1257300" y="2207624"/>
            <a:ext cx="16756380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Полиморфизм </a:t>
            </a: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это концепция, которая позволяет объектам разных классов обрабатывать данные через единый интерфейс. Это достигается благодаря тому, что разные классы могут реализовывать методы с одинаковым именем, но с различным поведением.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Основные аспекты полиморфизма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Единый интерфейс: Объекты различных классов могут использоваться через один и тот же интерфейс.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80278-51DD-5546-AC27-85BADDC8CBBC}"/>
              </a:ext>
            </a:extLst>
          </p:cNvPr>
          <p:cNvSpPr txBox="1"/>
          <p:nvPr/>
        </p:nvSpPr>
        <p:spPr>
          <a:xfrm>
            <a:off x="1257300" y="4918366"/>
            <a:ext cx="12876711" cy="3904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Переопределение методов: Производные классы могут переопределять методы базового класса, предоставляя собственную реализацию.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Динамическое связывание: Решение о том, какой метод вызывать, принимается во время выполнения программы.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ru-RU" sz="24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400" b="1" dirty="0"/>
              <a:t>Пример полиморфизма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400" dirty="0"/>
              <a:t>Рассмотрим пример, в котором у нас есть базовый класс </a:t>
            </a:r>
            <a:r>
              <a:rPr lang="en-US" sz="2400" b="1" dirty="0"/>
              <a:t>Animal</a:t>
            </a:r>
            <a:r>
              <a:rPr lang="en-US" sz="2400" dirty="0"/>
              <a:t> </a:t>
            </a:r>
            <a:r>
              <a:rPr lang="ru-RU" sz="2400" dirty="0"/>
              <a:t>и два производных класса </a:t>
            </a:r>
            <a:r>
              <a:rPr lang="en-US" sz="2400" b="1" dirty="0"/>
              <a:t>Dog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Cat</a:t>
            </a:r>
            <a:r>
              <a:rPr lang="en-US" sz="2400" dirty="0"/>
              <a:t>, </a:t>
            </a:r>
            <a:r>
              <a:rPr lang="ru-RU" sz="2400" dirty="0"/>
              <a:t>каждый из которых переопределяет метод </a:t>
            </a:r>
            <a:r>
              <a:rPr lang="en-US" sz="2400" b="1" dirty="0"/>
              <a:t>speak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71976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51B5F-5E80-F74B-ABC5-5BB8C90F4951}"/>
              </a:ext>
            </a:extLst>
          </p:cNvPr>
          <p:cNvSpPr txBox="1"/>
          <p:nvPr/>
        </p:nvSpPr>
        <p:spPr>
          <a:xfrm>
            <a:off x="1257300" y="2317389"/>
            <a:ext cx="924523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"Meow!"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(animal):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animal.speak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 = Dog()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= Cat()</a:t>
            </a: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(dog)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Woof!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(cat)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Meow!</a:t>
            </a:r>
          </a:p>
        </p:txBody>
      </p:sp>
    </p:spTree>
    <p:extLst>
      <p:ext uri="{BB962C8B-B14F-4D97-AF65-F5344CB8AC3E}">
        <p14:creationId xmlns:p14="http://schemas.microsoft.com/office/powerpoint/2010/main" val="990998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Классы и наследование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04 -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Properties.py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 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Атрибуты: класса и объекта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05 -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Methods.py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Атрибуты: публичные и приватные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06 -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Polymorphism.py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UML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диаграмма наследования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92897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инкапсуляция в объектно-ориентированном программировании? Почему она важна?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создать приватные атрибуты и методы?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геттеры и сеттеры? Как они используются для инкапсуляции?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полиморфизм в объектно-ориентированном программировании?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полиморфизм реализуется через наследование?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интерфейсы и абстрактные базовые классы? Как они помогают в реализации полиморфизма?</a:t>
            </a:r>
          </a:p>
        </p:txBody>
      </p:sp>
    </p:spTree>
    <p:extLst>
      <p:ext uri="{BB962C8B-B14F-4D97-AF65-F5344CB8AC3E}">
        <p14:creationId xmlns:p14="http://schemas.microsoft.com/office/powerpoint/2010/main" val="1700072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29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инкапсуляция в объектно-ориентированном программировании? Почему она важна?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Инкапсуляция — это механизм, который скрывает внутренние детали объекта и обеспечивает доступ к ним через методы. Это важно для защиты данных от некорректного использования и для создания абстракций, которые упрощают взаимодействие с объектами.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создать приватные атрибуты и методы?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Приватные атрибуты и методы в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создаются с использованием двойного подчеркивания (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’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’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) перед именем атрибута или метода.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геттеры и сеттеры? Как они используются для инкапсуляции?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Геттеры и сеттеры — это методы, которые используются для доступа и изменения приватных атрибутов. Они позволяют контролировать доступ к данным и добавлять логику 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валидации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930884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полиморфизм в объектно-ориентированном программировании?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Полиморфизм — это способность объектов разных классов обрабатывать данные через единый интерфейс. 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полиморфизм реализуется через наследование? 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Полиморфизм через наследование достигается путем переопределения методов базового класса в производных классах.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интерфейсы и абстрактные базовые классы? Как они помогают в 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реализации полиморфизма?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Интерфейсы и абстрактные базовые классы (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ABC)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определяют набор методов, которые должны быть реализованы </a:t>
            </a:r>
            <a:br>
              <a:rPr lang="en-US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производных классах, обеспечивая единый интерфейс для различных реализаций.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30926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Инкапсуляция и полиморфизм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exercises/04 -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Properties.py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exercises/05 -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Methods.py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exercises/06 -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Polymorphism.py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20-30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268080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4. Инкапсуляция геттеры и сеттеры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04 -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Properties.py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Employee`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приватными атрибутами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name`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salary`.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геттеры и сеттеры для этих атрибутов, добавив проверку, что зарплата не может быть ниже минимальной зарплаты (например, 10000).</a:t>
            </a: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Circle`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приватным атрибутом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radius`.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свойства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property)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для получения и установки значения радиуса, а также метод для вычисления площади круга.</a:t>
            </a:r>
          </a:p>
        </p:txBody>
      </p:sp>
    </p:spTree>
    <p:extLst>
      <p:ext uri="{BB962C8B-B14F-4D97-AF65-F5344CB8AC3E}">
        <p14:creationId xmlns:p14="http://schemas.microsoft.com/office/powerpoint/2010/main" val="102100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Методы </a:t>
            </a:r>
            <a:r>
              <a:rPr lang="en-US" sz="2400" dirty="0" err="1"/>
              <a:t>init</a:t>
            </a:r>
            <a:r>
              <a:rPr lang="en-US" sz="2400" dirty="0"/>
              <a:t>, del, new, </a:t>
            </a:r>
            <a:r>
              <a:rPr lang="en-US" sz="2400" dirty="0" err="1"/>
              <a:t>classmethod</a:t>
            </a:r>
            <a:r>
              <a:rPr lang="en-US" sz="2400" dirty="0"/>
              <a:t>, </a:t>
            </a:r>
            <a:r>
              <a:rPr lang="en-US" sz="2400" dirty="0" err="1"/>
              <a:t>staticmethod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Инкапсуляция. Режимы доступа, свойства и дескрипторы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9F9FC"/>
              </a:gs>
              <a:gs pos="50000">
                <a:srgbClr val="F4841D"/>
              </a:gs>
              <a:gs pos="100000">
                <a:srgbClr val="F9F9F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…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C4926-C59C-A049-8F44-F831BDFB82DE}"/>
              </a:ext>
            </a:extLst>
          </p:cNvPr>
          <p:cNvSpPr txBox="1"/>
          <p:nvPr/>
        </p:nvSpPr>
        <p:spPr>
          <a:xfrm>
            <a:off x="2005143" y="319606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90103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72469" y="4270799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74686" y="5345535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58043" y="6420271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94160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5. Методы класса: обычные, класса и статические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05 -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Methods.py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Temperature`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методами для преобразования температуры из градусов Цельсия в Фаренгейты и Кельвины. Реализуйте методы как статические.</a:t>
            </a: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Counter`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атрибутом класса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count`,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отслеживать количество созданных экземпляров класса. Реализуйте метод класса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get_count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возвращает текущее значение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count`.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12522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204358"/>
            <a:ext cx="12981214" cy="7791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6. Полиморфизм обычный и через наследование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06 -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Polymorphism.py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базовый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Appliance`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методом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turn_on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должен быть переопределен в производных классах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WashingMachine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Refrigerator`.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 каждом из производных классов метод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turn_on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выводить сообщение о том, что прибор включен. Создайте список различных приборов и продемонстрируйте полиморфизм, вызвав метод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turn_on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для каждого прибора.</a:t>
            </a: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базовый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Employee`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методом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calculate_pay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должен быть переопределен в производных классах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SalariedEmployee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HourlyEmployee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 классе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SalariedEmployee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метод должен рассчитывать ежемесячную зарплату на основе фиксированного оклада, а в классе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HourlyEmployee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—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на основе количества отработанных часов и почасовой ставки. Продемонстрируйте полиморфизм, вызвав метод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calculate_pay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для объектов различных классов.</a:t>
            </a:r>
          </a:p>
        </p:txBody>
      </p:sp>
    </p:spTree>
    <p:extLst>
      <p:ext uri="{BB962C8B-B14F-4D97-AF65-F5344CB8AC3E}">
        <p14:creationId xmlns:p14="http://schemas.microsoft.com/office/powerpoint/2010/main" val="244208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7641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3150669"/>
            <a:ext cx="10829925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Мы рассмотрели одну из главных тем – понятие объектно-ориентированного подхода в программировании.</a:t>
            </a:r>
            <a:b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</a:b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Есть и другие, но в этом курсе мы будем придерживаться концепции ООП.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3746653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Поймем что такое Концепция ООП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Разберемся в чем разница между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классами и объектами.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Узнаем что такое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атрибуты классов и объектов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Узнаем про методы классов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Рассмотрим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параметр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self</a:t>
            </a:r>
            <a:endParaRPr sz="320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Объектно-ориентированный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146346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Парадигмы ООП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Парадигмы ООП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92429-74F0-4344-AE41-E03D6F08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Парадигмы ООП</a:t>
            </a:r>
            <a:endParaRPr lang="en-US" dirty="0"/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4605BB69-EB2D-1B45-8F01-A5FF46D2234D}"/>
              </a:ext>
            </a:extLst>
          </p:cNvPr>
          <p:cNvSpPr txBox="1"/>
          <p:nvPr/>
        </p:nvSpPr>
        <p:spPr>
          <a:xfrm>
            <a:off x="1257300" y="2817024"/>
            <a:ext cx="645757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Инкапсуляция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Полиморфизм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9730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3295</Words>
  <Application>Microsoft Macintosh PowerPoint</Application>
  <PresentationFormat>Custom</PresentationFormat>
  <Paragraphs>417</Paragraphs>
  <Slides>53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Apple Chancery</vt:lpstr>
      <vt:lpstr>Roboto</vt:lpstr>
      <vt:lpstr>Inter</vt:lpstr>
      <vt:lpstr>Calibri</vt:lpstr>
      <vt:lpstr>Corbel</vt:lpstr>
      <vt:lpstr>Arial</vt:lpstr>
      <vt:lpstr>Montserrat SemiBold</vt:lpstr>
      <vt:lpstr>Courier New</vt:lpstr>
      <vt:lpstr>JetBrains Mono</vt:lpstr>
      <vt:lpstr>Office Theme</vt:lpstr>
      <vt:lpstr>Custom Design</vt:lpstr>
      <vt:lpstr>Python Введение в ООП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PowerPoint Presentation</vt:lpstr>
      <vt:lpstr>Парадигмы ООП</vt:lpstr>
      <vt:lpstr>PowerPoint Presentation</vt:lpstr>
      <vt:lpstr>Классы и объекты</vt:lpstr>
      <vt:lpstr>Классы и объекты</vt:lpstr>
      <vt:lpstr>Классы и объекты</vt:lpstr>
      <vt:lpstr>Классы и объекты</vt:lpstr>
      <vt:lpstr>Классы и объекты</vt:lpstr>
      <vt:lpstr>Наследование</vt:lpstr>
      <vt:lpstr>Диаграмма классов</vt:lpstr>
      <vt:lpstr>PowerPoint Presentation</vt:lpstr>
      <vt:lpstr>Атрибуты класса и объекта</vt:lpstr>
      <vt:lpstr>Атрибуты класса и объекта</vt:lpstr>
      <vt:lpstr>Инкапсуляция</vt:lpstr>
      <vt:lpstr>Инкапсуляция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Практика студентов</vt:lpstr>
      <vt:lpstr>Работа в сессионных залах</vt:lpstr>
      <vt:lpstr>PowerPoint Presentation</vt:lpstr>
      <vt:lpstr>PowerPoint Presentation</vt:lpstr>
      <vt:lpstr>Методы класса</vt:lpstr>
      <vt:lpstr>Параметр self </vt:lpstr>
      <vt:lpstr>Обычные методы (Instance Methods)</vt:lpstr>
      <vt:lpstr>Методы класса (Class Methods)</vt:lpstr>
      <vt:lpstr>Статические методы (Static Methods)</vt:lpstr>
      <vt:lpstr>PowerPoint Presentation</vt:lpstr>
      <vt:lpstr>Полиморфизм</vt:lpstr>
      <vt:lpstr>Полиморфизм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Практика студентов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34</cp:revision>
  <dcterms:created xsi:type="dcterms:W3CDTF">2022-11-15T10:50:05Z</dcterms:created>
  <dcterms:modified xsi:type="dcterms:W3CDTF">2024-11-21T17:35:50Z</dcterms:modified>
</cp:coreProperties>
</file>